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72" r:id="rId2"/>
    <p:sldId id="258" r:id="rId3"/>
    <p:sldId id="259" r:id="rId4"/>
    <p:sldId id="260" r:id="rId5"/>
    <p:sldId id="261" r:id="rId6"/>
    <p:sldId id="282" r:id="rId7"/>
    <p:sldId id="281" r:id="rId8"/>
    <p:sldId id="273" r:id="rId9"/>
    <p:sldId id="283" r:id="rId10"/>
    <p:sldId id="275" r:id="rId11"/>
    <p:sldId id="295" r:id="rId12"/>
    <p:sldId id="301" r:id="rId13"/>
    <p:sldId id="304" r:id="rId14"/>
    <p:sldId id="305" r:id="rId15"/>
    <p:sldId id="262" r:id="rId16"/>
    <p:sldId id="286" r:id="rId17"/>
    <p:sldId id="292" r:id="rId18"/>
    <p:sldId id="293" r:id="rId19"/>
    <p:sldId id="288" r:id="rId20"/>
    <p:sldId id="289" r:id="rId21"/>
    <p:sldId id="290" r:id="rId22"/>
    <p:sldId id="291" r:id="rId23"/>
    <p:sldId id="294" r:id="rId24"/>
    <p:sldId id="296" r:id="rId25"/>
    <p:sldId id="298" r:id="rId26"/>
    <p:sldId id="299" r:id="rId27"/>
    <p:sldId id="303" r:id="rId28"/>
    <p:sldId id="302" r:id="rId29"/>
  </p:sldIdLst>
  <p:sldSz cx="94186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487" autoAdjust="0"/>
  </p:normalViewPr>
  <p:slideViewPr>
    <p:cSldViewPr>
      <p:cViewPr varScale="1">
        <p:scale>
          <a:sx n="89" d="100"/>
          <a:sy n="89" d="100"/>
        </p:scale>
        <p:origin x="-858" y="-102"/>
      </p:cViewPr>
      <p:guideLst>
        <p:guide orient="horz" pos="2160"/>
        <p:guide pos="2967"/>
      </p:guideLst>
    </p:cSldViewPr>
  </p:slideViewPr>
  <p:outlineViewPr>
    <p:cViewPr>
      <p:scale>
        <a:sx n="33" d="100"/>
        <a:sy n="33" d="100"/>
      </p:scale>
      <p:origin x="0" y="36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794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AC34-BFD7-452B-AAE2-2E4059F953D6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D331-3066-4BCE-8064-237EC6892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9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1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9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10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6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12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13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6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15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2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0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3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4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3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5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8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6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2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7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8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8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2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4738" y="685800"/>
            <a:ext cx="4708525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fld id="{6C2055B8-D455-41FC-B5DD-81EA67F739BE}" type="slidenum">
              <a:rPr lang="en-US" sz="1200" smtClean="0">
                <a:solidFill>
                  <a:srgbClr val="000000"/>
                </a:solidFill>
                <a:latin typeface="Times" pitchFamily="18" charset="0"/>
              </a:rPr>
              <a:pPr/>
              <a:t>9</a:t>
            </a:fld>
            <a:endParaRPr lang="en-US" sz="12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400" y="2130428"/>
            <a:ext cx="800584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886200"/>
            <a:ext cx="659304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850" indent="0" algn="ctr">
              <a:buNone/>
              <a:defRPr/>
            </a:lvl2pPr>
            <a:lvl3pPr marL="905702" indent="0" algn="ctr">
              <a:buNone/>
              <a:defRPr/>
            </a:lvl3pPr>
            <a:lvl4pPr marL="1358545" indent="0" algn="ctr">
              <a:buNone/>
              <a:defRPr/>
            </a:lvl4pPr>
            <a:lvl5pPr marL="1811405" indent="0" algn="ctr">
              <a:buNone/>
              <a:defRPr/>
            </a:lvl5pPr>
            <a:lvl6pPr marL="2264254" indent="0" algn="ctr">
              <a:buNone/>
              <a:defRPr/>
            </a:lvl6pPr>
            <a:lvl7pPr marL="2717099" indent="0" algn="ctr">
              <a:buNone/>
              <a:defRPr/>
            </a:lvl7pPr>
            <a:lvl8pPr marL="3169951" indent="0" algn="ctr">
              <a:buNone/>
              <a:defRPr/>
            </a:lvl8pPr>
            <a:lvl9pPr marL="362280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A2A-03FB-461A-8FBE-AB9393EE1F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4584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659B-0537-4E71-9A7F-63EBBD0EA6DE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FDF0-11D3-41CB-B61C-1EC007202B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6398" y="609600"/>
            <a:ext cx="80058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315" rIns="90569" bIns="453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398" y="1981200"/>
            <a:ext cx="800584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315" rIns="90569" bIns="45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6398" y="6248400"/>
            <a:ext cx="1962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315" rIns="90569" bIns="4531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8035" y="6248400"/>
            <a:ext cx="29825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315" rIns="90569" bIns="453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0024" y="6248400"/>
            <a:ext cx="1962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69" tIns="45315" rIns="90569" bIns="453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577D65-9FC6-4E83-99BC-443DC665A049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175" name="Picture 7" descr="UF Signatur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" y="53978"/>
            <a:ext cx="1962216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285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0570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5854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1140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88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3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6763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0678" indent="-2264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43527" indent="-2264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6376" indent="-2264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9226" indent="-2264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50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02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45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05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54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099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951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02" algn="l" defTabSz="9057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ERTIFICATES@admissions.ufl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ecurity@registrar.ufl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ERTIFICATES@admissions.uf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977" y="990600"/>
            <a:ext cx="4081410" cy="1066800"/>
          </a:xfrm>
        </p:spPr>
        <p:txBody>
          <a:bodyPr/>
          <a:lstStyle/>
          <a:p>
            <a:r>
              <a:rPr lang="en-US" sz="4800" dirty="0" smtClean="0"/>
              <a:t>Certificates: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43" y="3200400"/>
            <a:ext cx="6069475" cy="1528312"/>
          </a:xfrm>
        </p:spPr>
        <p:txBody>
          <a:bodyPr/>
          <a:lstStyle/>
          <a:p>
            <a:r>
              <a:rPr lang="en-US" i="1" dirty="0" smtClean="0"/>
              <a:t>“The Other Academic Credential”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8" y="152400"/>
            <a:ext cx="20236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120" y="5809968"/>
            <a:ext cx="289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10,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3120" y="5440636"/>
            <a:ext cx="586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Certificate Application and Processing System Roll-out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9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36410" r="6701" b="12999"/>
          <a:stretch/>
        </p:blipFill>
        <p:spPr bwMode="auto">
          <a:xfrm>
            <a:off x="0" y="3352801"/>
            <a:ext cx="9418638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8" y="152400"/>
            <a:ext cx="13159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5400000">
            <a:off x="8119455" y="5110923"/>
            <a:ext cx="238505" cy="65798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996" y="1981200"/>
            <a:ext cx="8348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Jump Key-CAPCO for College/Department Processing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Click within “To App“ column to view the student’s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Copy of unofficial transcripts (If uploaded by applicant) are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Unofficial transcripts can be used for the initial review and offer  </a:t>
            </a:r>
          </a:p>
        </p:txBody>
      </p:sp>
      <p:sp>
        <p:nvSpPr>
          <p:cNvPr id="6" name="Down Arrow 5"/>
          <p:cNvSpPr/>
          <p:nvPr/>
        </p:nvSpPr>
        <p:spPr bwMode="auto">
          <a:xfrm rot="5400000">
            <a:off x="975372" y="5021276"/>
            <a:ext cx="228600" cy="53339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96" y="685800"/>
            <a:ext cx="324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Certificates: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319" y="1516797"/>
            <a:ext cx="35704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Non-Current Student Applicants: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0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9915" b="35495"/>
          <a:stretch/>
        </p:blipFill>
        <p:spPr bwMode="auto">
          <a:xfrm>
            <a:off x="-20953" y="1"/>
            <a:ext cx="9468016" cy="37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04" y="3751915"/>
            <a:ext cx="9460541" cy="31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 bwMode="auto">
          <a:xfrm>
            <a:off x="5699919" y="5806440"/>
            <a:ext cx="533400" cy="267310"/>
          </a:xfrm>
          <a:prstGeom prst="leftArrow">
            <a:avLst>
              <a:gd name="adj1" fmla="val 436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956" y="685800"/>
            <a:ext cx="4081410" cy="1524000"/>
          </a:xfrm>
        </p:spPr>
        <p:txBody>
          <a:bodyPr/>
          <a:lstStyle/>
          <a:p>
            <a:r>
              <a:rPr lang="en-US" sz="4800" dirty="0"/>
              <a:t>Certificates:</a:t>
            </a:r>
            <a:endParaRPr lang="en-US" sz="4800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304800"/>
            <a:ext cx="1612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519" y="2743200"/>
            <a:ext cx="8229600" cy="529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Nightly batch program will place the applicant’s referral on screen CAPSC for applicant’s college to approve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Referral will not appear on CAPCO until the student’s college approves the student to take on additional certificate responsibilities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Once on CAPCO the College/Department has the option to Admit, Cancel or Deny the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Updates such as term and program changes will need to be e-mailed to Applicant Services a</a:t>
            </a:r>
            <a:r>
              <a:rPr lang="en-US" sz="2800" dirty="0" smtClean="0"/>
              <a:t>t </a:t>
            </a:r>
            <a:r>
              <a:rPr lang="en-US" sz="2400" u="sng" dirty="0" smtClean="0">
                <a:hlinkClick r:id="rId4"/>
              </a:rPr>
              <a:t>CERTIFICATES@admissions.ufl.edu</a:t>
            </a:r>
            <a:endParaRPr lang="en-US" sz="24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919" y="198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sz="2400" dirty="0" smtClean="0"/>
              <a:t>Current Student Applicants: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0888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36410" r="6701" b="12999"/>
          <a:stretch/>
        </p:blipFill>
        <p:spPr bwMode="auto">
          <a:xfrm>
            <a:off x="0" y="3352800"/>
            <a:ext cx="9418638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8" y="152400"/>
            <a:ext cx="13159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5400000">
            <a:off x="8119455" y="5110923"/>
            <a:ext cx="238505" cy="65798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119" y="20574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Jump Key-CAPSC for Student’s College (Enrolled Students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Jump Key-CAPCO for College/Department Processing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Click within “To App“ column to view the student’s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6" name="Down Arrow 5"/>
          <p:cNvSpPr/>
          <p:nvPr/>
        </p:nvSpPr>
        <p:spPr bwMode="auto">
          <a:xfrm rot="5400000">
            <a:off x="975372" y="5021276"/>
            <a:ext cx="228600" cy="53339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996" y="609600"/>
            <a:ext cx="33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Certificates: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319" y="14478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sz="2400" dirty="0" smtClean="0"/>
              <a:t>Current Student Applicants: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983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6"/>
          <a:stretch/>
        </p:blipFill>
        <p:spPr bwMode="auto">
          <a:xfrm>
            <a:off x="0" y="0"/>
            <a:ext cx="9791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955" y="838200"/>
            <a:ext cx="4090563" cy="1371600"/>
          </a:xfrm>
        </p:spPr>
        <p:txBody>
          <a:bodyPr/>
          <a:lstStyle/>
          <a:p>
            <a:r>
              <a:rPr lang="en-US" sz="4800" dirty="0"/>
              <a:t>Certificates:</a:t>
            </a:r>
            <a:endParaRPr lang="en-US" sz="4800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304800"/>
            <a:ext cx="1612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718" y="2667000"/>
            <a:ext cx="9128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Admitted certificate applicants will merge over to the Registrar’s Office upon the receipt of all official documents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Please communicate to your admitted certificate applicants that they should immediately forward their official transcripts to the Office of Admissions if they have not already done 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Without the receipt of official transcripts the offer cannot be finalized and the certificate applicant will NOT be merged to the Registrar’s Office and allowed to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79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21" y="3810000"/>
            <a:ext cx="8221686" cy="76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 Access, enter “redyco” into the jumpkey</a:t>
            </a:r>
            <a:r>
              <a:rPr lang="en-US" sz="2400" dirty="0"/>
              <a:t> </a:t>
            </a:r>
            <a:r>
              <a:rPr lang="en-US" sz="2400" dirty="0" smtClean="0"/>
              <a:t>in the upper left corner of your ISIS Admin screen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" t="11470" r="94255" b="80367"/>
          <a:stretch/>
        </p:blipFill>
        <p:spPr>
          <a:xfrm>
            <a:off x="2197682" y="4953000"/>
            <a:ext cx="5023274" cy="1447800"/>
          </a:xfrm>
          <a:prstGeom prst="rect">
            <a:avLst/>
          </a:prstGeom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015" y="990601"/>
            <a:ext cx="355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015" y="2160422"/>
            <a:ext cx="6629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ISIS Admin</a:t>
            </a:r>
            <a:r>
              <a:rPr lang="en-US" sz="2800" dirty="0"/>
              <a:t>-</a:t>
            </a:r>
            <a:r>
              <a:rPr lang="en-US" sz="2800" dirty="0" smtClean="0"/>
              <a:t> Registrar System: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4938" y="2839997"/>
            <a:ext cx="839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Redy table is used to monitor and maintain students enrolled within your certificate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8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66" y="1447800"/>
            <a:ext cx="5083453" cy="762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Redy Table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9340149" cy="358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0" y="2057400"/>
            <a:ext cx="9279030" cy="2057400"/>
          </a:xfrm>
        </p:spPr>
        <p:txBody>
          <a:bodyPr/>
          <a:lstStyle/>
          <a:p>
            <a:r>
              <a:rPr lang="en-US" sz="2400" dirty="0" smtClean="0"/>
              <a:t>Click on the “i” in the blue circle to get a pop-up window with more information about a column</a:t>
            </a:r>
          </a:p>
          <a:p>
            <a:r>
              <a:rPr lang="en-US" sz="2400" dirty="0" smtClean="0"/>
              <a:t>This feature is available for all certificate system screens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081411" y="3657600"/>
            <a:ext cx="317158" cy="461077"/>
          </a:xfrm>
          <a:prstGeom prst="downArrow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828513" y="3657600"/>
            <a:ext cx="317158" cy="461074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5465" y="762000"/>
            <a:ext cx="416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0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9" y="1516797"/>
            <a:ext cx="9068710" cy="259800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Redy Table: </a:t>
            </a:r>
          </a:p>
          <a:p>
            <a:r>
              <a:rPr lang="en-US" sz="2000" dirty="0" smtClean="0"/>
              <a:t>Lists </a:t>
            </a:r>
            <a:r>
              <a:rPr lang="en-US" sz="2000" dirty="0"/>
              <a:t>all admitted </a:t>
            </a:r>
            <a:r>
              <a:rPr lang="en-US" sz="2000" dirty="0" smtClean="0"/>
              <a:t>students (who have completed the merge process) in </a:t>
            </a:r>
            <a:r>
              <a:rPr lang="en-US" sz="2000" dirty="0"/>
              <a:t>the certificate program(s) for which you have </a:t>
            </a:r>
            <a:r>
              <a:rPr lang="en-US" sz="2000" dirty="0" smtClean="0"/>
              <a:t>security  </a:t>
            </a:r>
            <a:endParaRPr lang="en-US" sz="2000" dirty="0"/>
          </a:p>
          <a:p>
            <a:r>
              <a:rPr lang="en-US" sz="2000" dirty="0"/>
              <a:t>You can sort the list by any column with a button in the </a:t>
            </a:r>
            <a:r>
              <a:rPr lang="en-US" sz="2000" dirty="0" smtClean="0"/>
              <a:t>header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56978" y="685800"/>
            <a:ext cx="508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" y="2991496"/>
            <a:ext cx="9416478" cy="3866504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2423319" y="3810000"/>
            <a:ext cx="27653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3413919" y="3810000"/>
            <a:ext cx="267506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5" name="Picture 1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50368"/>
            <a:ext cx="1612288" cy="185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955" y="838203"/>
            <a:ext cx="345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956" y="1872737"/>
            <a:ext cx="3557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Certificate </a:t>
            </a:r>
            <a:r>
              <a:rPr lang="en-US" sz="2800" dirty="0" smtClean="0"/>
              <a:t>Codes: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65919" y="2402663"/>
            <a:ext cx="7613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Hover over the code in the “Cert” column to see the full certificate </a:t>
            </a:r>
            <a:r>
              <a:rPr lang="en-US" sz="2400" dirty="0" smtClean="0"/>
              <a:t>name </a:t>
            </a:r>
            <a:endParaRPr lang="en-US" sz="2400" dirty="0"/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7" y="3364152"/>
            <a:ext cx="9418638" cy="35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/>
          <p:cNvSpPr/>
          <p:nvPr/>
        </p:nvSpPr>
        <p:spPr bwMode="auto">
          <a:xfrm rot="19056931">
            <a:off x="2313132" y="5727624"/>
            <a:ext cx="148196" cy="166344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solidFill>
                  <a:schemeClr val="tx1"/>
                </a:solidFill>
              </a:ln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57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977" y="990600"/>
            <a:ext cx="4630830" cy="1676400"/>
          </a:xfrm>
        </p:spPr>
        <p:txBody>
          <a:bodyPr/>
          <a:lstStyle/>
          <a:p>
            <a:pPr algn="l"/>
            <a:r>
              <a:rPr lang="en-US" sz="4800" dirty="0" smtClean="0"/>
              <a:t> Certificates: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7910" y="2545615"/>
            <a:ext cx="8555263" cy="37027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Were the purview of departments, colleges, schools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Used for enhancement or recognition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Used as “gateway” strategy to encourage prospective students to seek degree</a:t>
            </a:r>
            <a:r>
              <a:rPr lang="en-US" sz="2800" dirty="0"/>
              <a:t> </a:t>
            </a:r>
            <a:r>
              <a:rPr lang="en-US" sz="2800" dirty="0" smtClean="0"/>
              <a:t>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Very little institutional oversight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Available at the undergraduate, graduate and professional levels</a:t>
            </a:r>
          </a:p>
          <a:p>
            <a:pPr algn="l"/>
            <a:endParaRPr lang="en-US" sz="2800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11" y="304803"/>
            <a:ext cx="1690776" cy="22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1756" y="914403"/>
            <a:ext cx="337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932" y="2133603"/>
            <a:ext cx="4395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Redy Table </a:t>
            </a:r>
            <a:r>
              <a:rPr lang="en-US" sz="2800" dirty="0" smtClean="0"/>
              <a:t>Search/Filter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0932" y="2782736"/>
            <a:ext cx="871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search/filter by UFID, Name, Year/Term, Certificate code, or </a:t>
            </a:r>
            <a:r>
              <a:rPr lang="en-US" sz="2400" dirty="0" smtClean="0"/>
              <a:t>Status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Enter a value in one of the fields at the top, then click “</a:t>
            </a:r>
            <a:r>
              <a:rPr lang="en-US" sz="2400" dirty="0" smtClean="0"/>
              <a:t>Refresh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842"/>
            <a:ext cx="9497127" cy="27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9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932" y="1066803"/>
            <a:ext cx="329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419" y="2057400"/>
            <a:ext cx="355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Status </a:t>
            </a:r>
            <a:r>
              <a:rPr lang="en-US" sz="2400" dirty="0" smtClean="0"/>
              <a:t>Column: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49422" y="2551837"/>
            <a:ext cx="8712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Active = student is actively seeking the </a:t>
            </a:r>
            <a:r>
              <a:rPr lang="en-US" sz="2000" dirty="0" smtClean="0"/>
              <a:t>certificate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Inactive = student is no longer seeking the </a:t>
            </a:r>
            <a:r>
              <a:rPr lang="en-US" sz="2000" dirty="0" smtClean="0"/>
              <a:t>certificate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= certificate already posted to student’s transcript as </a:t>
            </a:r>
            <a:r>
              <a:rPr lang="en-US" sz="2000" dirty="0" smtClean="0"/>
              <a:t>completed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" y="3733800"/>
            <a:ext cx="9418638" cy="309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4002923" y="5638800"/>
            <a:ext cx="624705" cy="121920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9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932" y="1066803"/>
            <a:ext cx="329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0280" y="1992872"/>
            <a:ext cx="3057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To Change a </a:t>
            </a:r>
            <a:r>
              <a:rPr lang="en-US" sz="2800" dirty="0" smtClean="0"/>
              <a:t>Status: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7909" y="2516092"/>
            <a:ext cx="8043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</a:t>
            </a:r>
            <a:r>
              <a:rPr lang="en-US" sz="2400" dirty="0"/>
              <a:t>on the </a:t>
            </a:r>
            <a:r>
              <a:rPr lang="en-US" sz="2400" dirty="0" smtClean="0"/>
              <a:t>student’s UFID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3"/>
            <a:ext cx="9418638" cy="3428999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13519" y="5715000"/>
            <a:ext cx="198039" cy="5753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6290390"/>
            <a:ext cx="82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FF"/>
                </a:solidFill>
              </a:rPr>
              <a:t>xxxxxxxx</a:t>
            </a:r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9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815" y="914401"/>
            <a:ext cx="341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519" y="18288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Change a </a:t>
            </a:r>
            <a:r>
              <a:rPr lang="en-US" sz="2800" dirty="0" smtClean="0"/>
              <a:t>Status Continued: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3520" y="2362200"/>
            <a:ext cx="9243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 drop-down menu to select, then click “submit” to save </a:t>
            </a:r>
            <a:r>
              <a:rPr lang="en-US" sz="2400" dirty="0" smtClean="0"/>
              <a:t>status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“List” to return to the full </a:t>
            </a:r>
            <a:r>
              <a:rPr lang="en-US" sz="2400" dirty="0" smtClean="0"/>
              <a:t>Redy Table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" y="3281891"/>
            <a:ext cx="9418638" cy="35052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3536063" y="3645181"/>
            <a:ext cx="185623" cy="582314"/>
          </a:xfrm>
          <a:prstGeom prst="downArrow">
            <a:avLst>
              <a:gd name="adj1" fmla="val 49998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0800000">
            <a:off x="1306753" y="4023663"/>
            <a:ext cx="205274" cy="42397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5400000">
            <a:off x="4880306" y="4973441"/>
            <a:ext cx="191426" cy="53340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670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519" y="914401"/>
            <a:ext cx="376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719" y="18288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To Track Progress of Certificate Student: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80919" y="2514600"/>
            <a:ext cx="3200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Once the student is “Admitted” on the REDY screens, you can view them in the student records system on the “Academic Programs” link from “s21” in ISIS Admin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Certificate students not pursuing a degree will have CEU, CEG, or CEP as their major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" y="2364419"/>
            <a:ext cx="5954544" cy="39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 flipV="1">
            <a:off x="2042319" y="4419600"/>
            <a:ext cx="434340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4404519" y="3538590"/>
            <a:ext cx="1981200" cy="20240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86113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29" y="860359"/>
            <a:ext cx="341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</a:t>
            </a:r>
            <a:r>
              <a:rPr lang="en-US" sz="3600" dirty="0">
                <a:solidFill>
                  <a:schemeClr val="accent1"/>
                </a:solidFill>
              </a:rPr>
              <a:t>:</a:t>
            </a: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420" y="1820254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To Track Progress of Certificate Student: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18153" y="2352020"/>
            <a:ext cx="3424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run a certificate audit go to the audit page (jumpkey SAO, or The “Degree Audit” link on the Student Tab).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Enter the student’s UFID, then hit “submit”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Click “Complete Audit” next to the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If the student does not have a certificate listed on the page, their certificate application has not been processed</a:t>
            </a:r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2511425"/>
            <a:ext cx="54451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6515854" y="4114800"/>
            <a:ext cx="173037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444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9" y="2895600"/>
            <a:ext cx="8574921" cy="3200400"/>
          </a:xfrm>
        </p:spPr>
        <p:txBody>
          <a:bodyPr/>
          <a:lstStyle/>
          <a:p>
            <a:pPr marL="739775" lvl="2" indent="-285750"/>
            <a:r>
              <a:rPr lang="en-US" sz="2000" dirty="0" smtClean="0"/>
              <a:t>During term of completion student should apply via ISIS requesting that the certificate be awarded</a:t>
            </a:r>
          </a:p>
          <a:p>
            <a:pPr marL="739775" lvl="2" indent="-285750"/>
            <a:r>
              <a:rPr lang="en-US" sz="2000" dirty="0" smtClean="0"/>
              <a:t>Department/College will certify with the OUR that all requirements have been met using jump key CERTIFY  </a:t>
            </a:r>
          </a:p>
          <a:p>
            <a:pPr marL="739775" lvl="2" indent="-285750"/>
            <a:r>
              <a:rPr lang="en-US" sz="2000" dirty="0" smtClean="0"/>
              <a:t>There is no change in the certification procedure that is currently being used to award certificates and to place the credential statement on the UF transcript</a:t>
            </a:r>
            <a:endParaRPr lang="en-US" sz="2000" dirty="0"/>
          </a:p>
          <a:p>
            <a:pPr marL="739775" lvl="2" indent="-285750"/>
            <a:endParaRPr lang="en-US" sz="1400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2575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endParaRPr lang="en-US" sz="2800" dirty="0"/>
          </a:p>
          <a:p>
            <a:pPr marL="796925" lvl="2" indent="-342900">
              <a:buFont typeface="Times New Roman" panose="02020603050405020304" pitchFamily="18" charset="0"/>
              <a:buChar char="‾"/>
            </a:pPr>
            <a:endParaRPr lang="en-US" dirty="0" smtClean="0"/>
          </a:p>
          <a:p>
            <a:pPr marL="796925" lvl="2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2438" lvl="1" indent="0">
              <a:buNone/>
            </a:pPr>
            <a:endParaRPr lang="en-US" dirty="0" smtClean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19" y="1905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Certify: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719" y="902208"/>
            <a:ext cx="4800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9" y="2895600"/>
            <a:ext cx="8422521" cy="3200400"/>
          </a:xfrm>
        </p:spPr>
        <p:txBody>
          <a:bodyPr/>
          <a:lstStyle/>
          <a:p>
            <a:pPr marL="739775" lvl="2" indent="-285750"/>
            <a:r>
              <a:rPr lang="en-US" sz="2000" dirty="0" smtClean="0"/>
              <a:t>Use of the certificate system requires an update to your security profile and must be requested via the Registrar’s Office</a:t>
            </a:r>
          </a:p>
          <a:p>
            <a:pPr marL="739775" lvl="2" indent="-285750"/>
            <a:r>
              <a:rPr lang="en-US" sz="2000" dirty="0" smtClean="0"/>
              <a:t>You will need to clarify if you need department, college or both when completing your security access form</a:t>
            </a:r>
          </a:p>
          <a:p>
            <a:pPr marL="739775" lvl="2" indent="-285750"/>
            <a:r>
              <a:rPr lang="en-US" sz="2000" dirty="0" smtClean="0"/>
              <a:t>Please include your specific certificate name (and code(s) if known)</a:t>
            </a:r>
          </a:p>
          <a:p>
            <a:pPr marL="739775" lvl="2" indent="-285750"/>
            <a:r>
              <a:rPr lang="en-US" sz="2000" dirty="0" smtClean="0"/>
              <a:t>Please e-mail the OUR Security Team at </a:t>
            </a:r>
            <a:r>
              <a:rPr lang="en-US" sz="2000" dirty="0" smtClean="0">
                <a:hlinkClick r:id="rId2"/>
              </a:rPr>
              <a:t>security@registrar.ufl.edu</a:t>
            </a:r>
            <a:r>
              <a:rPr lang="en-US" sz="2000" dirty="0" smtClean="0"/>
              <a:t> if you need to have your security profile updated </a:t>
            </a:r>
          </a:p>
          <a:p>
            <a:pPr marL="454025" lvl="2" indent="0">
              <a:buNone/>
            </a:pPr>
            <a:endParaRPr lang="en-US" sz="1800" dirty="0"/>
          </a:p>
          <a:p>
            <a:pPr marL="454025" lvl="2" indent="0">
              <a:buNone/>
            </a:pPr>
            <a:endParaRPr lang="en-US" sz="1400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2575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endParaRPr lang="en-US" sz="2800" dirty="0"/>
          </a:p>
          <a:p>
            <a:pPr marL="796925" lvl="2" indent="-342900">
              <a:buFont typeface="Times New Roman" panose="02020603050405020304" pitchFamily="18" charset="0"/>
              <a:buChar char="‾"/>
            </a:pPr>
            <a:endParaRPr lang="en-US" dirty="0" smtClean="0"/>
          </a:p>
          <a:p>
            <a:pPr marL="796925" lvl="2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2438" lvl="1" indent="0">
              <a:buNone/>
            </a:pPr>
            <a:endParaRPr lang="en-US" dirty="0" smtClean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19" y="190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Security Access: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520" y="9144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398" y="2895600"/>
            <a:ext cx="8005842" cy="3200400"/>
          </a:xfrm>
        </p:spPr>
        <p:txBody>
          <a:bodyPr/>
          <a:lstStyle/>
          <a:p>
            <a:pPr marL="285750" indent="-285750"/>
            <a:r>
              <a:rPr lang="en-US" sz="1800" dirty="0" smtClean="0"/>
              <a:t>Admissions: Rick Bryant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rjbryant@ufl.edu</a:t>
            </a:r>
          </a:p>
          <a:p>
            <a:pPr marL="282575" lvl="1">
              <a:buFont typeface="Arial" panose="020B0604020202020204" pitchFamily="34" charset="0"/>
              <a:buChar char="•"/>
            </a:pPr>
            <a:r>
              <a:rPr lang="en-US" sz="1800" dirty="0" smtClean="0"/>
              <a:t>Registrar: Mallori Wojcik</a:t>
            </a:r>
          </a:p>
          <a:p>
            <a:pPr marL="679450" lvl="2">
              <a:buFont typeface="Arial" panose="020B0604020202020204" pitchFamily="34" charset="0"/>
              <a:buChar char="•"/>
            </a:pPr>
            <a:r>
              <a:rPr lang="en-US" sz="1400" dirty="0"/>
              <a:t>mallori@registrar.ufl.edu</a:t>
            </a:r>
          </a:p>
          <a:p>
            <a:pPr marL="282575" lvl="1">
              <a:buFont typeface="Arial" panose="020B0604020202020204" pitchFamily="34" charset="0"/>
              <a:buChar char="•"/>
            </a:pPr>
            <a:r>
              <a:rPr lang="en-US" sz="1800" dirty="0" smtClean="0"/>
              <a:t>Degree Audits: Toby Shorey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tshorey@ufl.edu</a:t>
            </a:r>
          </a:p>
          <a:p>
            <a:pPr marL="282575" lvl="1">
              <a:buFont typeface="Arial" panose="020B0604020202020204" pitchFamily="34" charset="0"/>
              <a:buChar char="•"/>
            </a:pPr>
            <a:r>
              <a:rPr lang="en-US" sz="1800" dirty="0" smtClean="0"/>
              <a:t>Certificate </a:t>
            </a:r>
            <a:r>
              <a:rPr lang="en-US" sz="1800" dirty="0"/>
              <a:t>Security</a:t>
            </a:r>
            <a:r>
              <a:rPr lang="en-US" sz="1800" dirty="0" smtClean="0"/>
              <a:t>: Registrar Security Team</a:t>
            </a:r>
          </a:p>
          <a:p>
            <a:pPr marL="679450" lvl="2">
              <a:buFont typeface="Arial" panose="020B0604020202020204" pitchFamily="34" charset="0"/>
              <a:buChar char="•"/>
            </a:pPr>
            <a:r>
              <a:rPr lang="en-US" sz="1400" dirty="0" smtClean="0"/>
              <a:t>security@registrar.ufl.edu</a:t>
            </a:r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4025" lvl="2" indent="0">
              <a:buNone/>
            </a:pPr>
            <a:endParaRPr lang="en-US" sz="1400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2575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endParaRPr lang="en-US" sz="2800" dirty="0"/>
          </a:p>
          <a:p>
            <a:pPr marL="796925" lvl="2" indent="-342900">
              <a:buFont typeface="Times New Roman" panose="02020603050405020304" pitchFamily="18" charset="0"/>
              <a:buChar char="‾"/>
            </a:pPr>
            <a:endParaRPr lang="en-US" dirty="0" smtClean="0"/>
          </a:p>
          <a:p>
            <a:pPr marL="796925" lvl="2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79450"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4025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2438" lvl="1" indent="0">
              <a:buNone/>
            </a:pPr>
            <a:endParaRPr lang="en-US" dirty="0" smtClean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76200"/>
            <a:ext cx="161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520" y="1905000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 Information: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520" y="9144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Certificates: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955" y="914400"/>
            <a:ext cx="4630830" cy="1676400"/>
          </a:xfrm>
        </p:spPr>
        <p:txBody>
          <a:bodyPr/>
          <a:lstStyle/>
          <a:p>
            <a:pPr algn="l"/>
            <a:r>
              <a:rPr lang="en-US" sz="4800" dirty="0" smtClean="0"/>
              <a:t> Certificates: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932" y="2438400"/>
            <a:ext cx="8476774" cy="4038600"/>
          </a:xfrm>
        </p:spPr>
        <p:txBody>
          <a:bodyPr/>
          <a:lstStyle/>
          <a:p>
            <a:pPr algn="l"/>
            <a:r>
              <a:rPr lang="en-US" dirty="0" smtClean="0"/>
              <a:t>SACS considers certificate programs to be academic programs and the certificate to be an institutionally awarded credential</a:t>
            </a:r>
            <a:r>
              <a:rPr lang="en-US" dirty="0"/>
              <a:t> </a:t>
            </a:r>
            <a:r>
              <a:rPr lang="en-US" dirty="0" smtClean="0"/>
              <a:t>requiring institutional controls</a:t>
            </a:r>
          </a:p>
          <a:p>
            <a:pPr algn="l"/>
            <a:r>
              <a:rPr lang="en-US" dirty="0" smtClean="0"/>
              <a:t>** </a:t>
            </a:r>
            <a:r>
              <a:rPr lang="en-US" sz="2400" dirty="0" smtClean="0"/>
              <a:t>“….</a:t>
            </a:r>
            <a:r>
              <a:rPr lang="en-US" sz="2400" dirty="0"/>
              <a:t> SACS defines “educational program” as a coherent set of courses leading to a credential (degree, diploma, or certificate) awarded by the institution (p. 112 of the resource manual</a:t>
            </a:r>
            <a:r>
              <a:rPr lang="en-US" sz="2400" dirty="0" smtClean="0"/>
              <a:t>)</a:t>
            </a:r>
            <a:r>
              <a:rPr lang="en-US" dirty="0"/>
              <a:t>  </a:t>
            </a:r>
            <a:endParaRPr lang="en-US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11" y="304803"/>
            <a:ext cx="1690776" cy="22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9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932" y="990600"/>
            <a:ext cx="4630830" cy="1676400"/>
          </a:xfrm>
        </p:spPr>
        <p:txBody>
          <a:bodyPr/>
          <a:lstStyle/>
          <a:p>
            <a:pPr algn="l"/>
            <a:r>
              <a:rPr lang="en-US" sz="4800" dirty="0" smtClean="0"/>
              <a:t>Certificates: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6398" y="2438400"/>
            <a:ext cx="7377933" cy="3505200"/>
          </a:xfrm>
        </p:spPr>
        <p:txBody>
          <a:bodyPr/>
          <a:lstStyle/>
          <a:p>
            <a:pPr algn="l"/>
            <a:r>
              <a:rPr lang="en-US" dirty="0" smtClean="0"/>
              <a:t>Institutional Control and Oversight: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Eligibility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Tracking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Posting to official record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Reporting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0" y="304803"/>
            <a:ext cx="1620768" cy="21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9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467" y="609600"/>
            <a:ext cx="4709319" cy="1445644"/>
          </a:xfrm>
        </p:spPr>
        <p:txBody>
          <a:bodyPr/>
          <a:lstStyle/>
          <a:p>
            <a:pPr algn="l"/>
            <a:r>
              <a:rPr lang="en-US" sz="4800" dirty="0" smtClean="0"/>
              <a:t>Certificates: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45" y="2133600"/>
            <a:ext cx="8833242" cy="4343400"/>
          </a:xfrm>
        </p:spPr>
        <p:txBody>
          <a:bodyPr/>
          <a:lstStyle/>
          <a:p>
            <a:pPr algn="l"/>
            <a:r>
              <a:rPr lang="en-US" sz="2800" dirty="0" smtClean="0"/>
              <a:t>Administrative Requirements: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Build application system for prospective and                  </a:t>
            </a:r>
          </a:p>
          <a:p>
            <a:pPr algn="l"/>
            <a:r>
              <a:rPr lang="en-US" sz="2800" dirty="0" smtClean="0"/>
              <a:t>     currently enrolled UF students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Create monitoring system at the student and </a:t>
            </a:r>
          </a:p>
          <a:p>
            <a:pPr algn="l"/>
            <a:r>
              <a:rPr lang="en-US" sz="2800" dirty="0" smtClean="0"/>
              <a:t>     course/program level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Provide for posting earned certificates to UF transcript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Data capture and query for reporting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187083"/>
            <a:ext cx="1544568" cy="203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79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956" y="685800"/>
            <a:ext cx="3845944" cy="1295400"/>
          </a:xfrm>
        </p:spPr>
        <p:txBody>
          <a:bodyPr/>
          <a:lstStyle/>
          <a:p>
            <a:r>
              <a:rPr lang="en-US" sz="4800" dirty="0"/>
              <a:t>Certificates</a:t>
            </a:r>
            <a:r>
              <a:rPr lang="en-US" sz="4800" dirty="0" smtClean="0"/>
              <a:t>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956" y="2590800"/>
            <a:ext cx="871224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All certificate programs must transition to the new central UF application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Students already attending  an approved certificate program will NOT have to re-apply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Applicants who have already applied will NOT be required to submit another application as part of the transition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Currently enrolled UF certificate applicants will have an abbreviated version of the application and will NOT have to pay an application fee </a:t>
            </a:r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0" y="226829"/>
            <a:ext cx="1612288" cy="212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919" y="1828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Procedures: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37185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119" y="990600"/>
            <a:ext cx="4630830" cy="1676400"/>
          </a:xfrm>
        </p:spPr>
        <p:txBody>
          <a:bodyPr/>
          <a:lstStyle/>
          <a:p>
            <a:pPr algn="l"/>
            <a:r>
              <a:rPr lang="en-US" sz="4800" dirty="0" smtClean="0"/>
              <a:t>Certificates:</a:t>
            </a:r>
            <a:br>
              <a:rPr lang="en-US" sz="4800" dirty="0" smtClean="0"/>
            </a:br>
            <a:endParaRPr lang="en-US" sz="4800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888" y="304803"/>
            <a:ext cx="1533799" cy="202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8590"/>
            <a:ext cx="9455372" cy="34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7909" y="1905000"/>
            <a:ext cx="7063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Application Location:</a:t>
            </a:r>
          </a:p>
          <a:p>
            <a:r>
              <a:rPr lang="en-US" sz="3200" dirty="0" smtClean="0"/>
              <a:t>http</a:t>
            </a:r>
            <a:r>
              <a:rPr lang="en-US" sz="3200" dirty="0"/>
              <a:t>://www.admissions.ufl.edu/start.html</a:t>
            </a:r>
          </a:p>
        </p:txBody>
      </p:sp>
      <p:sp>
        <p:nvSpPr>
          <p:cNvPr id="2" name="Left Arrow 1"/>
          <p:cNvSpPr/>
          <p:nvPr/>
        </p:nvSpPr>
        <p:spPr bwMode="auto">
          <a:xfrm>
            <a:off x="3305716" y="4773167"/>
            <a:ext cx="717804" cy="29992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305715" y="5867400"/>
            <a:ext cx="717805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154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956" y="2133600"/>
            <a:ext cx="8712240" cy="4495800"/>
          </a:xfrm>
        </p:spPr>
        <p:txBody>
          <a:bodyPr/>
          <a:lstStyle/>
          <a:p>
            <a:r>
              <a:rPr lang="en-US" dirty="0" smtClean="0"/>
              <a:t>(screen shot)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/>
          <a:stretch/>
        </p:blipFill>
        <p:spPr bwMode="auto">
          <a:xfrm>
            <a:off x="0" y="6350"/>
            <a:ext cx="94186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4001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956" y="685800"/>
            <a:ext cx="4081410" cy="1524000"/>
          </a:xfrm>
        </p:spPr>
        <p:txBody>
          <a:bodyPr/>
          <a:lstStyle/>
          <a:p>
            <a:r>
              <a:rPr lang="en-US" sz="4800" dirty="0"/>
              <a:t>Certificates:</a:t>
            </a:r>
            <a:endParaRPr lang="en-US" sz="4800" dirty="0" smtClean="0"/>
          </a:p>
        </p:txBody>
      </p:sp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10" y="154632"/>
            <a:ext cx="1612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519" y="2895600"/>
            <a:ext cx="815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Upon submission the application will download nightly to Application Services who will review file for fee, conduct and residency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Upon completion of the review, a referral will be placed on your processing screen (CAPCO) within ISIS 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College/Department has the option to Admit, Cancel or Deny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Updates such as term and program changes will need to be e-mailed to Applicant Services at </a:t>
            </a:r>
            <a:r>
              <a:rPr lang="en-US" sz="2400" u="sng" dirty="0" smtClean="0">
                <a:hlinkClick r:id="rId4"/>
              </a:rPr>
              <a:t>CERTIFICATES@admissions.ufl.edu</a:t>
            </a:r>
            <a:endParaRPr lang="en-US" sz="24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920" y="198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sz="2400" dirty="0" smtClean="0"/>
              <a:t>Non-Current Student Applicants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75793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6600"/>
      </a:lt2>
      <a:accent1>
        <a:srgbClr val="FF6600"/>
      </a:accent1>
      <a:accent2>
        <a:srgbClr val="3333CC"/>
      </a:accent2>
      <a:accent3>
        <a:srgbClr val="AAAACA"/>
      </a:accent3>
      <a:accent4>
        <a:srgbClr val="DADADA"/>
      </a:accent4>
      <a:accent5>
        <a:srgbClr val="FFB8A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6662</TotalTime>
  <Words>1130</Words>
  <Application>Microsoft Office PowerPoint</Application>
  <PresentationFormat>Custom</PresentationFormat>
  <Paragraphs>177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Certificates:</vt:lpstr>
      <vt:lpstr> Certificates:</vt:lpstr>
      <vt:lpstr> Certificates:</vt:lpstr>
      <vt:lpstr>Certificates:</vt:lpstr>
      <vt:lpstr>Certificates:</vt:lpstr>
      <vt:lpstr>Certificates: </vt:lpstr>
      <vt:lpstr>Certificates: </vt:lpstr>
      <vt:lpstr>PowerPoint Presentation</vt:lpstr>
      <vt:lpstr>Certificates:</vt:lpstr>
      <vt:lpstr>PowerPoint Presentation</vt:lpstr>
      <vt:lpstr>PowerPoint Presentation</vt:lpstr>
      <vt:lpstr>Certificates:</vt:lpstr>
      <vt:lpstr>PowerPoint Presentation</vt:lpstr>
      <vt:lpstr>PowerPoint Presentation</vt:lpstr>
      <vt:lpstr>Certificates:</vt:lpstr>
      <vt:lpstr>PowerPoint Presentation</vt:lpstr>
      <vt:lpstr>Redy Table: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Bradley,Karen A</dc:creator>
  <cp:lastModifiedBy>Buchanan, Renee R</cp:lastModifiedBy>
  <cp:revision>141</cp:revision>
  <dcterms:created xsi:type="dcterms:W3CDTF">2012-09-05T16:33:48Z</dcterms:created>
  <dcterms:modified xsi:type="dcterms:W3CDTF">2014-09-10T14:10:51Z</dcterms:modified>
</cp:coreProperties>
</file>